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96" r:id="rId1"/>
  </p:sldMasterIdLst>
  <p:sldIdLst>
    <p:sldId id="258" r:id="rId2"/>
    <p:sldId id="259" r:id="rId3"/>
    <p:sldId id="260" r:id="rId4"/>
    <p:sldId id="256" r:id="rId5"/>
    <p:sldId id="261" r:id="rId6"/>
    <p:sldId id="262" r:id="rId7"/>
    <p:sldId id="257" r:id="rId8"/>
    <p:sldId id="265"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74" autoAdjust="0"/>
    <p:restoredTop sz="94434" autoAdjust="0"/>
  </p:normalViewPr>
  <p:slideViewPr>
    <p:cSldViewPr snapToGrid="0">
      <p:cViewPr varScale="1">
        <p:scale>
          <a:sx n="68" d="100"/>
          <a:sy n="68" d="100"/>
        </p:scale>
        <p:origin x="822"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D3A5A07E-5F98-427E-B341-2A6B9548D153}" type="datetimeFigureOut">
              <a:rPr lang="ar-IQ" smtClean="0"/>
              <a:t>05/11/1440</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159BA51A-8EBE-42E1-94ED-B228ACCA6DF8}" type="slidenum">
              <a:rPr lang="ar-IQ" smtClean="0"/>
              <a:t>‹#›</a:t>
            </a:fld>
            <a:endParaRPr lang="ar-IQ"/>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49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A5A07E-5F98-427E-B341-2A6B9548D153}" type="datetimeFigureOut">
              <a:rPr lang="ar-IQ" smtClean="0"/>
              <a:t>05/11/1440</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159BA51A-8EBE-42E1-94ED-B228ACCA6DF8}" type="slidenum">
              <a:rPr lang="ar-IQ" smtClean="0"/>
              <a:t>‹#›</a:t>
            </a:fld>
            <a:endParaRPr lang="ar-IQ"/>
          </a:p>
        </p:txBody>
      </p:sp>
    </p:spTree>
    <p:extLst>
      <p:ext uri="{BB962C8B-B14F-4D97-AF65-F5344CB8AC3E}">
        <p14:creationId xmlns:p14="http://schemas.microsoft.com/office/powerpoint/2010/main" val="4164150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A5A07E-5F98-427E-B341-2A6B9548D153}" type="datetimeFigureOut">
              <a:rPr lang="ar-IQ" smtClean="0"/>
              <a:t>05/11/1440</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159BA51A-8EBE-42E1-94ED-B228ACCA6DF8}" type="slidenum">
              <a:rPr lang="ar-IQ" smtClean="0"/>
              <a:t>‹#›</a:t>
            </a:fld>
            <a:endParaRPr lang="ar-IQ"/>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099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A5A07E-5F98-427E-B341-2A6B9548D153}" type="datetimeFigureOut">
              <a:rPr lang="ar-IQ" smtClean="0"/>
              <a:t>05/11/1440</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159BA51A-8EBE-42E1-94ED-B228ACCA6DF8}" type="slidenum">
              <a:rPr lang="ar-IQ" smtClean="0"/>
              <a:t>‹#›</a:t>
            </a:fld>
            <a:endParaRPr lang="ar-IQ"/>
          </a:p>
        </p:txBody>
      </p:sp>
    </p:spTree>
    <p:extLst>
      <p:ext uri="{BB962C8B-B14F-4D97-AF65-F5344CB8AC3E}">
        <p14:creationId xmlns:p14="http://schemas.microsoft.com/office/powerpoint/2010/main" val="396420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A5A07E-5F98-427E-B341-2A6B9548D153}" type="datetimeFigureOut">
              <a:rPr lang="ar-IQ" smtClean="0"/>
              <a:t>05/11/1440</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159BA51A-8EBE-42E1-94ED-B228ACCA6DF8}" type="slidenum">
              <a:rPr lang="ar-IQ" smtClean="0"/>
              <a:t>‹#›</a:t>
            </a:fld>
            <a:endParaRPr lang="ar-IQ"/>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53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A5A07E-5F98-427E-B341-2A6B9548D153}" type="datetimeFigureOut">
              <a:rPr lang="ar-IQ" smtClean="0"/>
              <a:t>05/11/1440</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159BA51A-8EBE-42E1-94ED-B228ACCA6DF8}" type="slidenum">
              <a:rPr lang="ar-IQ" smtClean="0"/>
              <a:t>‹#›</a:t>
            </a:fld>
            <a:endParaRPr lang="ar-IQ"/>
          </a:p>
        </p:txBody>
      </p:sp>
    </p:spTree>
    <p:extLst>
      <p:ext uri="{BB962C8B-B14F-4D97-AF65-F5344CB8AC3E}">
        <p14:creationId xmlns:p14="http://schemas.microsoft.com/office/powerpoint/2010/main" val="3345008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A5A07E-5F98-427E-B341-2A6B9548D153}" type="datetimeFigureOut">
              <a:rPr lang="ar-IQ" smtClean="0"/>
              <a:t>05/11/1440</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159BA51A-8EBE-42E1-94ED-B228ACCA6DF8}" type="slidenum">
              <a:rPr lang="ar-IQ" smtClean="0"/>
              <a:t>‹#›</a:t>
            </a:fld>
            <a:endParaRPr lang="ar-IQ"/>
          </a:p>
        </p:txBody>
      </p:sp>
    </p:spTree>
    <p:extLst>
      <p:ext uri="{BB962C8B-B14F-4D97-AF65-F5344CB8AC3E}">
        <p14:creationId xmlns:p14="http://schemas.microsoft.com/office/powerpoint/2010/main" val="2849707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A5A07E-5F98-427E-B341-2A6B9548D153}" type="datetimeFigureOut">
              <a:rPr lang="ar-IQ" smtClean="0"/>
              <a:t>05/11/1440</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159BA51A-8EBE-42E1-94ED-B228ACCA6DF8}" type="slidenum">
              <a:rPr lang="ar-IQ" smtClean="0"/>
              <a:t>‹#›</a:t>
            </a:fld>
            <a:endParaRPr lang="ar-IQ"/>
          </a:p>
        </p:txBody>
      </p:sp>
    </p:spTree>
    <p:extLst>
      <p:ext uri="{BB962C8B-B14F-4D97-AF65-F5344CB8AC3E}">
        <p14:creationId xmlns:p14="http://schemas.microsoft.com/office/powerpoint/2010/main" val="610642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5A07E-5F98-427E-B341-2A6B9548D153}" type="datetimeFigureOut">
              <a:rPr lang="ar-IQ" smtClean="0"/>
              <a:t>05/11/1440</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159BA51A-8EBE-42E1-94ED-B228ACCA6DF8}" type="slidenum">
              <a:rPr lang="ar-IQ" smtClean="0"/>
              <a:t>‹#›</a:t>
            </a:fld>
            <a:endParaRPr lang="ar-IQ"/>
          </a:p>
        </p:txBody>
      </p:sp>
    </p:spTree>
    <p:extLst>
      <p:ext uri="{BB962C8B-B14F-4D97-AF65-F5344CB8AC3E}">
        <p14:creationId xmlns:p14="http://schemas.microsoft.com/office/powerpoint/2010/main" val="2296259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A5A07E-5F98-427E-B341-2A6B9548D153}" type="datetimeFigureOut">
              <a:rPr lang="ar-IQ" smtClean="0"/>
              <a:t>05/11/1440</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159BA51A-8EBE-42E1-94ED-B228ACCA6DF8}" type="slidenum">
              <a:rPr lang="ar-IQ" smtClean="0"/>
              <a:t>‹#›</a:t>
            </a:fld>
            <a:endParaRPr lang="ar-IQ"/>
          </a:p>
        </p:txBody>
      </p:sp>
    </p:spTree>
    <p:extLst>
      <p:ext uri="{BB962C8B-B14F-4D97-AF65-F5344CB8AC3E}">
        <p14:creationId xmlns:p14="http://schemas.microsoft.com/office/powerpoint/2010/main" val="2001755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A5A07E-5F98-427E-B341-2A6B9548D153}" type="datetimeFigureOut">
              <a:rPr lang="ar-IQ" smtClean="0"/>
              <a:t>05/11/1440</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159BA51A-8EBE-42E1-94ED-B228ACCA6DF8}" type="slidenum">
              <a:rPr lang="ar-IQ" smtClean="0"/>
              <a:t>‹#›</a:t>
            </a:fld>
            <a:endParaRPr lang="ar-IQ"/>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213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3A5A07E-5F98-427E-B341-2A6B9548D153}" type="datetimeFigureOut">
              <a:rPr lang="ar-IQ" smtClean="0"/>
              <a:t>05/11/1440</a:t>
            </a:fld>
            <a:endParaRPr lang="ar-IQ"/>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ar-IQ"/>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59BA51A-8EBE-42E1-94ED-B228ACCA6DF8}" type="slidenum">
              <a:rPr lang="ar-IQ" smtClean="0"/>
              <a:t>‹#›</a:t>
            </a:fld>
            <a:endParaRPr lang="ar-IQ"/>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019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gif"/><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KV"/><Relationship Id="rId1" Type="http://schemas.microsoft.com/office/2007/relationships/media" Target="../media/media2.MKV"/><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D2DC-A344-4957-A91B-0E930C56D700}"/>
              </a:ext>
            </a:extLst>
          </p:cNvPr>
          <p:cNvSpPr>
            <a:spLocks noGrp="1"/>
          </p:cNvSpPr>
          <p:nvPr>
            <p:ph type="title"/>
          </p:nvPr>
        </p:nvSpPr>
        <p:spPr/>
        <p:txBody>
          <a:bodyPr/>
          <a:lstStyle/>
          <a:p>
            <a:pPr algn="r" rtl="1"/>
            <a:r>
              <a:rPr lang="ar-IQ" dirty="0"/>
              <a:t>الجليد في الحشرات   </a:t>
            </a:r>
            <a:r>
              <a:rPr lang="en-US" dirty="0"/>
              <a:t>The integument</a:t>
            </a:r>
            <a:r>
              <a:rPr lang="ar-IQ" dirty="0"/>
              <a:t>   </a:t>
            </a:r>
            <a:endParaRPr lang="en-US" dirty="0"/>
          </a:p>
        </p:txBody>
      </p:sp>
      <p:sp>
        <p:nvSpPr>
          <p:cNvPr id="3" name="Content Placeholder 2">
            <a:extLst>
              <a:ext uri="{FF2B5EF4-FFF2-40B4-BE49-F238E27FC236}">
                <a16:creationId xmlns:a16="http://schemas.microsoft.com/office/drawing/2014/main" id="{5637D953-C67C-4DD3-BFF4-3E9C3AE4A673}"/>
              </a:ext>
            </a:extLst>
          </p:cNvPr>
          <p:cNvSpPr>
            <a:spLocks noGrp="1"/>
          </p:cNvSpPr>
          <p:nvPr>
            <p:ph idx="1"/>
          </p:nvPr>
        </p:nvSpPr>
        <p:spPr/>
        <p:txBody>
          <a:bodyPr/>
          <a:lstStyle/>
          <a:p>
            <a:pPr algn="r" rtl="1"/>
            <a:r>
              <a:rPr lang="ar-IQ" dirty="0"/>
              <a:t> ما هو الفرق بين  </a:t>
            </a:r>
            <a:r>
              <a:rPr lang="en-US" dirty="0"/>
              <a:t>integument </a:t>
            </a:r>
            <a:r>
              <a:rPr lang="ar-IQ" dirty="0"/>
              <a:t>  و  </a:t>
            </a:r>
            <a:r>
              <a:rPr lang="en-US" dirty="0"/>
              <a:t>Cuticle</a:t>
            </a:r>
            <a:r>
              <a:rPr lang="ar-IQ" dirty="0"/>
              <a:t> </a:t>
            </a:r>
          </a:p>
          <a:p>
            <a:pPr algn="r" rtl="1"/>
            <a:r>
              <a:rPr lang="ar-IQ" dirty="0"/>
              <a:t>الـ   </a:t>
            </a:r>
            <a:r>
              <a:rPr lang="en-US" dirty="0"/>
              <a:t>integument</a:t>
            </a:r>
            <a:r>
              <a:rPr lang="ar-IQ" dirty="0"/>
              <a:t>  هو الجزء المكون من المادة الحية والميته اي من الخلايا الحيه التي تكون الجليد الميت او  </a:t>
            </a:r>
            <a:r>
              <a:rPr lang="en-US" dirty="0"/>
              <a:t>cuticle </a:t>
            </a:r>
            <a:endParaRPr lang="ar-IQ" dirty="0"/>
          </a:p>
          <a:p>
            <a:pPr algn="r" rtl="1"/>
            <a:r>
              <a:rPr lang="ar-IQ" dirty="0"/>
              <a:t>بينما الجليد </a:t>
            </a:r>
            <a:r>
              <a:rPr lang="en-US" dirty="0"/>
              <a:t>cuticle</a:t>
            </a:r>
            <a:r>
              <a:rPr lang="ar-IQ" dirty="0"/>
              <a:t> فقط يتكون من المادة الميته، اي لا يستطيع ال </a:t>
            </a:r>
            <a:r>
              <a:rPr lang="en-US" dirty="0"/>
              <a:t>cuticle</a:t>
            </a:r>
            <a:r>
              <a:rPr lang="ar-IQ" dirty="0"/>
              <a:t> ان يكون نفسه وانما لابد من وجود الخلايا الحيه </a:t>
            </a:r>
          </a:p>
          <a:p>
            <a:pPr algn="r" rtl="1"/>
            <a:r>
              <a:rPr lang="ar-IQ" dirty="0"/>
              <a:t>المادة الحيه هي عبارة عن صف واحد او صفين من الخلايا الطلائيه المكعبة والتي قد يتخصص قسم منها لان تكون خلايا غدية ( عرقيه او فرمونيه او سميه)</a:t>
            </a:r>
          </a:p>
          <a:p>
            <a:pPr algn="r" rtl="1"/>
            <a:r>
              <a:rPr lang="ar-IQ" dirty="0"/>
              <a:t>اما المادة الميته فانها مكونه من  50% من مادة شبيه بالاسمنت تدعى كايتين </a:t>
            </a:r>
            <a:r>
              <a:rPr lang="en-US" dirty="0"/>
              <a:t>chitin</a:t>
            </a:r>
            <a:r>
              <a:rPr lang="ar-IQ" dirty="0"/>
              <a:t> وهي مادة متصلبه، بينما الـ 50% من سكريات متعددة  </a:t>
            </a:r>
            <a:r>
              <a:rPr lang="en-US" dirty="0"/>
              <a:t>polysaccharide</a:t>
            </a:r>
            <a:r>
              <a:rPr lang="ar-IQ" dirty="0"/>
              <a:t> تستطيع الحشرة ان تكون منها مادة صلبه  تدعى </a:t>
            </a:r>
            <a:r>
              <a:rPr lang="en-US" dirty="0" err="1"/>
              <a:t>sceleartain</a:t>
            </a:r>
            <a:r>
              <a:rPr lang="en-US" dirty="0"/>
              <a:t> </a:t>
            </a:r>
            <a:r>
              <a:rPr lang="ar-IQ" dirty="0"/>
              <a:t>  ومادة مطاطيه تدعى  </a:t>
            </a:r>
            <a:r>
              <a:rPr lang="en-US" dirty="0" err="1"/>
              <a:t>resealain</a:t>
            </a:r>
            <a:r>
              <a:rPr lang="ar-IQ" dirty="0"/>
              <a:t> </a:t>
            </a:r>
            <a:r>
              <a:rPr lang="en-US" dirty="0"/>
              <a:t>.</a:t>
            </a:r>
          </a:p>
        </p:txBody>
      </p:sp>
    </p:spTree>
    <p:extLst>
      <p:ext uri="{BB962C8B-B14F-4D97-AF65-F5344CB8AC3E}">
        <p14:creationId xmlns:p14="http://schemas.microsoft.com/office/powerpoint/2010/main" val="321914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C3A8A-7934-4775-A8E7-2D06992B7D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F33136-FC4D-4D97-830F-7D18D6BAD41A}"/>
              </a:ext>
            </a:extLst>
          </p:cNvPr>
          <p:cNvSpPr>
            <a:spLocks noGrp="1"/>
          </p:cNvSpPr>
          <p:nvPr>
            <p:ph idx="1"/>
          </p:nvPr>
        </p:nvSpPr>
        <p:spPr/>
        <p:txBody>
          <a:bodyPr>
            <a:normAutofit fontScale="92500"/>
          </a:bodyPr>
          <a:lstStyle/>
          <a:p>
            <a:pPr algn="r" rtl="1"/>
            <a:r>
              <a:rPr lang="ar-IQ" dirty="0"/>
              <a:t>يتكون الـ  </a:t>
            </a:r>
            <a:r>
              <a:rPr lang="en-US" dirty="0"/>
              <a:t>cuticle</a:t>
            </a:r>
            <a:r>
              <a:rPr lang="ar-IQ" dirty="0"/>
              <a:t> من ثلاث طبقات رئيسيه هي</a:t>
            </a:r>
          </a:p>
          <a:p>
            <a:pPr algn="r" rtl="1"/>
            <a:r>
              <a:rPr lang="ar-IQ" dirty="0"/>
              <a:t>1- الطبقة الداخلية   </a:t>
            </a:r>
            <a:r>
              <a:rPr lang="en-US" dirty="0" err="1"/>
              <a:t>Endicuticle</a:t>
            </a:r>
            <a:r>
              <a:rPr lang="ar-IQ" dirty="0"/>
              <a:t> </a:t>
            </a:r>
          </a:p>
          <a:p>
            <a:pPr algn="r" rtl="1"/>
            <a:r>
              <a:rPr lang="ar-IQ" dirty="0"/>
              <a:t>2- الطبقة الخارجيه   </a:t>
            </a:r>
            <a:r>
              <a:rPr lang="en-US" dirty="0"/>
              <a:t>exocuticle</a:t>
            </a:r>
            <a:r>
              <a:rPr lang="ar-IQ" dirty="0"/>
              <a:t> </a:t>
            </a:r>
          </a:p>
          <a:p>
            <a:pPr algn="r" rtl="1"/>
            <a:r>
              <a:rPr lang="ar-IQ" dirty="0"/>
              <a:t>3- الطبقة السطحية    </a:t>
            </a:r>
            <a:r>
              <a:rPr lang="en-US" dirty="0"/>
              <a:t>epicuticle</a:t>
            </a:r>
            <a:r>
              <a:rPr lang="ar-IQ" dirty="0"/>
              <a:t> </a:t>
            </a:r>
          </a:p>
          <a:p>
            <a:pPr algn="r" rtl="1"/>
            <a:r>
              <a:rPr lang="ar-IQ" dirty="0"/>
              <a:t>1- الطبقة الداخليه: تكون مبنيه من طبقة تشكل المادة المطاطيه النسبة الاكبر، وهي التي تذاب اثناء عملية الانسلاخ</a:t>
            </a:r>
          </a:p>
          <a:p>
            <a:pPr algn="r" rtl="1"/>
            <a:r>
              <a:rPr lang="ar-IQ" dirty="0"/>
              <a:t>2- الطبقة الخارجية وهي الطبقة المبنيه من نسبة كبية من مادة صلبه وهي مسوؤلة عن قوة الغلاف الخارجي للجسم ويلاحظ فيه ان المادة المتصلبه قد اتخذت شكلا عموديا للزيادة في الصلابه، كذلك فهي تحوي على حبيبات الالوان والتي يعزى لها تشكل الحشرات بالوان مختلفه.</a:t>
            </a:r>
          </a:p>
          <a:p>
            <a:pPr algn="r" rtl="1"/>
            <a:r>
              <a:rPr lang="ar-IQ" dirty="0"/>
              <a:t>3- الطبقة السطحيه: وهي طبقة رقيقه لا يتعدى سمكها 200 انكستغوم الا انه ذات فائدة كبير فهي تتكون من اربع طبقات وهي</a:t>
            </a:r>
            <a:endParaRPr lang="en-US" dirty="0"/>
          </a:p>
        </p:txBody>
      </p:sp>
    </p:spTree>
    <p:extLst>
      <p:ext uri="{BB962C8B-B14F-4D97-AF65-F5344CB8AC3E}">
        <p14:creationId xmlns:p14="http://schemas.microsoft.com/office/powerpoint/2010/main" val="2190424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308E-576F-42D7-8BE2-25B30998CF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990C19-E91C-4FBA-A49C-8CD084E075D8}"/>
              </a:ext>
            </a:extLst>
          </p:cNvPr>
          <p:cNvSpPr>
            <a:spLocks noGrp="1"/>
          </p:cNvSpPr>
          <p:nvPr>
            <p:ph idx="1"/>
          </p:nvPr>
        </p:nvSpPr>
        <p:spPr/>
        <p:txBody>
          <a:bodyPr/>
          <a:lstStyle/>
          <a:p>
            <a:pPr algn="r" rtl="1"/>
            <a:r>
              <a:rPr lang="ar-IQ" dirty="0"/>
              <a:t>1- طبقة الجليد  </a:t>
            </a:r>
            <a:r>
              <a:rPr lang="en-US" dirty="0" err="1"/>
              <a:t>cuticuline</a:t>
            </a:r>
            <a:r>
              <a:rPr lang="ar-IQ" dirty="0"/>
              <a:t> وفائدتها للربط بين الطبقه السابقة والطبقة الحالية</a:t>
            </a:r>
          </a:p>
          <a:p>
            <a:pPr algn="r" rtl="1"/>
            <a:r>
              <a:rPr lang="ar-IQ" dirty="0"/>
              <a:t>2-طبقة متعددة الفينولات  </a:t>
            </a:r>
            <a:r>
              <a:rPr lang="en-US" dirty="0"/>
              <a:t>poly phenol</a:t>
            </a:r>
            <a:r>
              <a:rPr lang="ar-IQ" dirty="0"/>
              <a:t>  لربط مكونات هذه الطبقة</a:t>
            </a:r>
          </a:p>
          <a:p>
            <a:pPr algn="r" rtl="1"/>
            <a:r>
              <a:rPr lang="ar-IQ" dirty="0"/>
              <a:t>3- طبقة الشمع  </a:t>
            </a:r>
            <a:r>
              <a:rPr lang="en-US" dirty="0"/>
              <a:t>wax layer</a:t>
            </a:r>
            <a:r>
              <a:rPr lang="ar-IQ" dirty="0"/>
              <a:t> وهي الطبقة التي تتحكم بمقدار الماء المفقود اي انها تحافظ على التوازن المائي من خلال حركة جزئيات طبقة الشمع</a:t>
            </a:r>
          </a:p>
          <a:p>
            <a:pPr algn="r" rtl="1"/>
            <a:r>
              <a:rPr lang="ar-IQ" dirty="0"/>
              <a:t>4 – طبقة الاسمنت  </a:t>
            </a:r>
            <a:r>
              <a:rPr lang="en-US" dirty="0"/>
              <a:t>cemented layer</a:t>
            </a:r>
            <a:r>
              <a:rPr lang="ar-IQ" dirty="0"/>
              <a:t> وهي الطبقةالمواجهه للبئيه الخارجه وهي الطبقه الاكثر صلابه</a:t>
            </a:r>
            <a:endParaRPr lang="en-US" dirty="0"/>
          </a:p>
        </p:txBody>
      </p:sp>
    </p:spTree>
    <p:extLst>
      <p:ext uri="{BB962C8B-B14F-4D97-AF65-F5344CB8AC3E}">
        <p14:creationId xmlns:p14="http://schemas.microsoft.com/office/powerpoint/2010/main" val="3587381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The cuticle</a:t>
            </a:r>
            <a:endParaRPr lang="ar-IQ"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27274" y="403817"/>
            <a:ext cx="9228406" cy="6152270"/>
          </a:xfrm>
        </p:spPr>
      </p:pic>
    </p:spTree>
    <p:extLst>
      <p:ext uri="{BB962C8B-B14F-4D97-AF65-F5344CB8AC3E}">
        <p14:creationId xmlns:p14="http://schemas.microsoft.com/office/powerpoint/2010/main" val="2414396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94833-0B70-43FE-9063-068FF3C372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CB20A3-E066-469F-A3B5-07B0A38B74A2}"/>
              </a:ext>
            </a:extLst>
          </p:cNvPr>
          <p:cNvSpPr>
            <a:spLocks noGrp="1"/>
          </p:cNvSpPr>
          <p:nvPr>
            <p:ph idx="1"/>
          </p:nvPr>
        </p:nvSpPr>
        <p:spPr>
          <a:xfrm>
            <a:off x="1004838" y="2052918"/>
            <a:ext cx="8946541" cy="4195481"/>
          </a:xfrm>
        </p:spPr>
        <p:txBody>
          <a:bodyPr/>
          <a:lstStyle/>
          <a:p>
            <a:pPr algn="r" rtl="1"/>
            <a:r>
              <a:rPr lang="ar-IQ" dirty="0"/>
              <a:t>زوائد الكيوتكل</a:t>
            </a:r>
          </a:p>
          <a:p>
            <a:pPr algn="r" rtl="1"/>
            <a:r>
              <a:rPr lang="ar-IQ" dirty="0"/>
              <a:t>تقسم الى قسمين</a:t>
            </a:r>
          </a:p>
          <a:p>
            <a:pPr algn="r" rtl="1"/>
            <a:r>
              <a:rPr lang="ar-IQ" dirty="0"/>
              <a:t>1- زوائد تخرج من داخل الحشره ولا يمكن ازالتها وهذه تسمى  </a:t>
            </a:r>
            <a:r>
              <a:rPr lang="en-US" dirty="0"/>
              <a:t>process</a:t>
            </a:r>
            <a:r>
              <a:rPr lang="ar-IQ" dirty="0"/>
              <a:t> كما في بعض الخنافس ووجود ما يشبه القرون في راسها وهناك زوائد سطحيه يمكن ازاتها بسهوله وتسمى  </a:t>
            </a:r>
            <a:r>
              <a:rPr lang="en-US" dirty="0"/>
              <a:t>appendages</a:t>
            </a:r>
            <a:r>
              <a:rPr lang="ar-IQ" dirty="0"/>
              <a:t> كما في الفراشات والحراشف المغطيه لللاجنحه.</a:t>
            </a:r>
            <a:endParaRPr lang="en-US" dirty="0"/>
          </a:p>
        </p:txBody>
      </p:sp>
      <p:pic>
        <p:nvPicPr>
          <p:cNvPr id="5" name="Picture 4">
            <a:extLst>
              <a:ext uri="{FF2B5EF4-FFF2-40B4-BE49-F238E27FC236}">
                <a16:creationId xmlns:a16="http://schemas.microsoft.com/office/drawing/2014/main" id="{C4E9D104-8A97-4CD5-AEAC-27BC8E9DF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9612" y="3933654"/>
            <a:ext cx="3123029" cy="2471628"/>
          </a:xfrm>
          <a:prstGeom prst="rect">
            <a:avLst/>
          </a:prstGeom>
        </p:spPr>
      </p:pic>
      <p:pic>
        <p:nvPicPr>
          <p:cNvPr id="7" name="Picture 6">
            <a:extLst>
              <a:ext uri="{FF2B5EF4-FFF2-40B4-BE49-F238E27FC236}">
                <a16:creationId xmlns:a16="http://schemas.microsoft.com/office/drawing/2014/main" id="{43D04158-03BF-47D3-8F31-82D98FAB2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755" y="3904290"/>
            <a:ext cx="3338953" cy="2500992"/>
          </a:xfrm>
          <a:prstGeom prst="rect">
            <a:avLst/>
          </a:prstGeom>
        </p:spPr>
      </p:pic>
    </p:spTree>
    <p:extLst>
      <p:ext uri="{BB962C8B-B14F-4D97-AF65-F5344CB8AC3E}">
        <p14:creationId xmlns:p14="http://schemas.microsoft.com/office/powerpoint/2010/main" val="1626120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310D2-BE59-4B23-BFE9-E85F1EE76E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A4A603-E46A-4C89-A817-44521F240231}"/>
              </a:ext>
            </a:extLst>
          </p:cNvPr>
          <p:cNvSpPr>
            <a:spLocks noGrp="1"/>
          </p:cNvSpPr>
          <p:nvPr>
            <p:ph idx="1"/>
          </p:nvPr>
        </p:nvSpPr>
        <p:spPr/>
        <p:txBody>
          <a:bodyPr>
            <a:normAutofit/>
          </a:bodyPr>
          <a:lstStyle/>
          <a:p>
            <a:pPr algn="r" rtl="1"/>
            <a:r>
              <a:rPr lang="ar-IQ" dirty="0"/>
              <a:t>طالما ان الحشرة محاطه بالكيوتكل القوي فان ذلك يمنعا من التوسع او النمو وعليه لابد من عملية من خلالها تتمكن الحشرة من التوسع والنمو، تلك هي عملية الانسلاخ</a:t>
            </a:r>
          </a:p>
          <a:p>
            <a:pPr algn="r" rtl="1"/>
            <a:r>
              <a:rPr lang="ar-IQ" dirty="0"/>
              <a:t>تقسم عملية الانسلاخ الى قسمين</a:t>
            </a:r>
          </a:p>
          <a:p>
            <a:pPr algn="r" rtl="1"/>
            <a:r>
              <a:rPr lang="ar-IQ" dirty="0"/>
              <a:t>1- انسلاخ داخلي  </a:t>
            </a:r>
            <a:r>
              <a:rPr lang="en-US" dirty="0"/>
              <a:t>internal </a:t>
            </a:r>
            <a:r>
              <a:rPr lang="en-US" dirty="0" err="1"/>
              <a:t>moulting</a:t>
            </a:r>
            <a:endParaRPr lang="ar-IQ" dirty="0"/>
          </a:p>
          <a:p>
            <a:pPr algn="r" rtl="1"/>
            <a:r>
              <a:rPr lang="ar-IQ" dirty="0"/>
              <a:t>2- انسلاخ خارجي  </a:t>
            </a:r>
            <a:r>
              <a:rPr lang="en-US" dirty="0"/>
              <a:t>external </a:t>
            </a:r>
            <a:r>
              <a:rPr lang="en-US" dirty="0" err="1"/>
              <a:t>moulting</a:t>
            </a:r>
            <a:endParaRPr lang="en-US" dirty="0"/>
          </a:p>
          <a:p>
            <a:pPr algn="r" rtl="1"/>
            <a:r>
              <a:rPr lang="ar-IQ" dirty="0"/>
              <a:t>الانسلاخ الداخلي هو انفصال المادة الحيه عن المادة الميته نتيجة كبر الخلايا الطلائيه او الزيادة في عددها وبعد الانفصال مباشرة يفرز سائل يسمى سائل الانسلاخ ويكون غير فعال في البدايه الى ان تبنى الطبقة الاسمنتيه يتحول الى نشط يقوم باذابة الطبقة الداخلية او </a:t>
            </a:r>
            <a:r>
              <a:rPr lang="en-US" dirty="0"/>
              <a:t>endocuticle</a:t>
            </a:r>
            <a:r>
              <a:rPr lang="ar-IQ" dirty="0"/>
              <a:t> </a:t>
            </a:r>
          </a:p>
          <a:p>
            <a:pPr algn="r" rtl="1"/>
            <a:r>
              <a:rPr lang="ar-IQ" dirty="0"/>
              <a:t>اما الانسلاخ الخارجي فهو نزع الغلاف القديم واستبداله بالغلاف الجديد وتتم العمليه بدقة متناهيه بحيث النزع واللبس يحدثان في ان واحد  لماذا ؟؟؟؟؟؟</a:t>
            </a:r>
            <a:endParaRPr lang="en-US" dirty="0"/>
          </a:p>
        </p:txBody>
      </p:sp>
    </p:spTree>
    <p:extLst>
      <p:ext uri="{BB962C8B-B14F-4D97-AF65-F5344CB8AC3E}">
        <p14:creationId xmlns:p14="http://schemas.microsoft.com/office/powerpoint/2010/main" val="891830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dirty="0"/>
          </a:p>
        </p:txBody>
      </p:sp>
      <p:pic>
        <p:nvPicPr>
          <p:cNvPr id="4" name="2. Molting of the insect cuticle - YouTube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73188" y="412750"/>
            <a:ext cx="8704262" cy="6318250"/>
          </a:xfrm>
        </p:spPr>
      </p:pic>
      <p:pic>
        <p:nvPicPr>
          <p:cNvPr id="5" name="Picture 4">
            <a:extLst>
              <a:ext uri="{FF2B5EF4-FFF2-40B4-BE49-F238E27FC236}">
                <a16:creationId xmlns:a16="http://schemas.microsoft.com/office/drawing/2014/main" id="{897E924E-87E1-4928-99DC-501F5455CD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4615" y="640667"/>
            <a:ext cx="7080739" cy="5930118"/>
          </a:xfrm>
          <a:prstGeom prst="rect">
            <a:avLst/>
          </a:prstGeom>
        </p:spPr>
      </p:pic>
    </p:spTree>
    <p:extLst>
      <p:ext uri="{BB962C8B-B14F-4D97-AF65-F5344CB8AC3E}">
        <p14:creationId xmlns:p14="http://schemas.microsoft.com/office/powerpoint/2010/main" val="1789958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A8B22-F40D-4708-97CB-0FEE3B7086C6}"/>
              </a:ext>
            </a:extLst>
          </p:cNvPr>
          <p:cNvSpPr>
            <a:spLocks noGrp="1"/>
          </p:cNvSpPr>
          <p:nvPr>
            <p:ph type="title"/>
          </p:nvPr>
        </p:nvSpPr>
        <p:spPr/>
        <p:txBody>
          <a:bodyPr/>
          <a:lstStyle/>
          <a:p>
            <a:endParaRPr lang="en-US"/>
          </a:p>
        </p:txBody>
      </p:sp>
      <p:pic>
        <p:nvPicPr>
          <p:cNvPr id="4" name="2. Molting of the insect cuticle - YouTube">
            <a:hlinkClick r:id="" action="ppaction://media"/>
            <a:extLst>
              <a:ext uri="{FF2B5EF4-FFF2-40B4-BE49-F238E27FC236}">
                <a16:creationId xmlns:a16="http://schemas.microsoft.com/office/drawing/2014/main" id="{FEAA20F7-8170-443B-BDD4-81A6909A8D6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74888" y="909638"/>
            <a:ext cx="7978775" cy="5791200"/>
          </a:xfrm>
        </p:spPr>
      </p:pic>
    </p:spTree>
    <p:extLst>
      <p:ext uri="{BB962C8B-B14F-4D97-AF65-F5344CB8AC3E}">
        <p14:creationId xmlns:p14="http://schemas.microsoft.com/office/powerpoint/2010/main" val="17690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98</TotalTime>
  <Words>447</Words>
  <Application>Microsoft Office PowerPoint</Application>
  <PresentationFormat>Widescreen</PresentationFormat>
  <Paragraphs>27</Paragraphs>
  <Slides>8</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Tw Cen MT</vt:lpstr>
      <vt:lpstr>Tw Cen MT Condensed</vt:lpstr>
      <vt:lpstr>Wingdings 3</vt:lpstr>
      <vt:lpstr>Integral</vt:lpstr>
      <vt:lpstr>الجليد في الحشرات   The integument   </vt:lpstr>
      <vt:lpstr>PowerPoint Presentation</vt:lpstr>
      <vt:lpstr>PowerPoint Presentation</vt:lpstr>
      <vt:lpstr>The cuticle</vt:lpstr>
      <vt:lpstr>PowerPoint Presentation</vt:lpstr>
      <vt:lpstr>PowerPoint Presentation</vt:lpstr>
      <vt:lpstr>PowerPoint Presentation</vt:lpstr>
      <vt:lpstr>PowerPoint Presentation</vt:lpstr>
    </vt:vector>
  </TitlesOfParts>
  <Company>Microsoft (C)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Dr.Kadhim Al-Hadlag 2010</dc:creator>
  <cp:lastModifiedBy>kadhim hassan</cp:lastModifiedBy>
  <cp:revision>17</cp:revision>
  <dcterms:created xsi:type="dcterms:W3CDTF">2017-10-29T18:18:28Z</dcterms:created>
  <dcterms:modified xsi:type="dcterms:W3CDTF">2019-07-07T19:05:11Z</dcterms:modified>
</cp:coreProperties>
</file>